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07-Jun-21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07-Jun-21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07-Jun-21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Future of Jobs and Skills in the Middle East and North Africa</a:t>
            </a:r>
          </a:p>
        </p:txBody>
      </p:sp>
      <p:sp>
        <p:nvSpPr>
          <p:cNvPr id="3" name="Subtitle 2"/>
          <p:cNvSpPr>
            <a:spLocks noGrp="1"/>
          </p:cNvSpPr>
          <p:nvPr>
            <p:ph type="subTitle" idx="1"/>
          </p:nvPr>
        </p:nvSpPr>
        <p:spPr/>
        <p:txBody>
          <a:bodyPr/>
          <a:lstStyle/>
          <a:p>
            <a:r>
              <a:rPr lang="en-US" b="1" dirty="0"/>
              <a:t>Preparing the Region for the  </a:t>
            </a:r>
          </a:p>
          <a:p>
            <a:r>
              <a:rPr lang="en-US" b="1" dirty="0"/>
              <a:t>Fourth Industrial Revolution</a:t>
            </a:r>
          </a:p>
          <a:p>
            <a:endParaRPr lang="en-US" dirty="0"/>
          </a:p>
        </p:txBody>
      </p:sp>
    </p:spTree>
    <p:extLst>
      <p:ext uri="{BB962C8B-B14F-4D97-AF65-F5344CB8AC3E}">
        <p14:creationId xmlns:p14="http://schemas.microsoft.com/office/powerpoint/2010/main" val="51720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jobs </a:t>
            </a:r>
          </a:p>
        </p:txBody>
      </p:sp>
      <p:sp>
        <p:nvSpPr>
          <p:cNvPr id="3" name="Content Placeholder 2"/>
          <p:cNvSpPr>
            <a:spLocks noGrp="1"/>
          </p:cNvSpPr>
          <p:nvPr>
            <p:ph idx="1"/>
          </p:nvPr>
        </p:nvSpPr>
        <p:spPr/>
        <p:txBody>
          <a:bodyPr>
            <a:normAutofit lnSpcReduction="10000"/>
          </a:bodyPr>
          <a:lstStyle/>
          <a:p>
            <a:r>
              <a:rPr lang="en-US" dirty="0" smtClean="0"/>
              <a:t>The </a:t>
            </a:r>
            <a:r>
              <a:rPr lang="en-US" dirty="0"/>
              <a:t>Fourth Industrial Revolution </a:t>
            </a:r>
            <a:r>
              <a:rPr lang="en-US" dirty="0" smtClean="0"/>
              <a:t>brought about </a:t>
            </a:r>
            <a:r>
              <a:rPr lang="en-US" dirty="0"/>
              <a:t>both a challenge and a unique opportunity for the MENA region’s </a:t>
            </a:r>
            <a:r>
              <a:rPr lang="en-US" dirty="0" smtClean="0"/>
              <a:t>workforce</a:t>
            </a:r>
          </a:p>
          <a:p>
            <a:r>
              <a:rPr lang="en-US" dirty="0" smtClean="0"/>
              <a:t>The labour-abundant </a:t>
            </a:r>
            <a:r>
              <a:rPr lang="en-US" dirty="0"/>
              <a:t>middle-income countries broaden their manufacturing base by expanding their pool of advanced manufacturing </a:t>
            </a:r>
            <a:r>
              <a:rPr lang="en-US" dirty="0" smtClean="0"/>
              <a:t>talent</a:t>
            </a:r>
          </a:p>
          <a:p>
            <a:r>
              <a:rPr lang="en-US" dirty="0" smtClean="0"/>
              <a:t>Efforts have been displayed </a:t>
            </a:r>
            <a:r>
              <a:rPr lang="en-US" dirty="0"/>
              <a:t>to create a </a:t>
            </a:r>
            <a:r>
              <a:rPr lang="en-US" dirty="0" smtClean="0"/>
              <a:t>range </a:t>
            </a:r>
            <a:r>
              <a:rPr lang="en-US" dirty="0"/>
              <a:t>of new jobs in fields such as data analysis, computer science and engineering</a:t>
            </a:r>
            <a:endParaRPr lang="en-US" dirty="0" smtClean="0"/>
          </a:p>
          <a:p>
            <a:r>
              <a:rPr lang="en-US" dirty="0"/>
              <a:t>The MENA region’s large established industries—such as oil and gas, aviation, transportation and healthcare</a:t>
            </a:r>
          </a:p>
        </p:txBody>
      </p:sp>
    </p:spTree>
    <p:extLst>
      <p:ext uri="{BB962C8B-B14F-4D97-AF65-F5344CB8AC3E}">
        <p14:creationId xmlns:p14="http://schemas.microsoft.com/office/powerpoint/2010/main" val="246339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Future-ready strategies</a:t>
            </a:r>
          </a:p>
        </p:txBody>
      </p:sp>
      <p:sp>
        <p:nvSpPr>
          <p:cNvPr id="3" name="Content Placeholder 2"/>
          <p:cNvSpPr>
            <a:spLocks noGrp="1"/>
          </p:cNvSpPr>
          <p:nvPr>
            <p:ph idx="1"/>
          </p:nvPr>
        </p:nvSpPr>
        <p:spPr/>
        <p:txBody>
          <a:bodyPr>
            <a:normAutofit fontScale="92500" lnSpcReduction="20000"/>
          </a:bodyPr>
          <a:lstStyle/>
          <a:p>
            <a:r>
              <a:rPr lang="en-US" dirty="0" smtClean="0"/>
              <a:t>There is a current spread of education across generations and the projector future of job brings with it various challenges and strategies for the Middle East and North Africa regions so as to ensure the skill base is present for the future.</a:t>
            </a:r>
          </a:p>
          <a:p>
            <a:r>
              <a:rPr lang="en-US" dirty="0" smtClean="0"/>
              <a:t>To achieve the desired vision for the future of jobs in the region, there has to been an investment in human capital that must be focused to more than occupation of the region’s skill gap.</a:t>
            </a:r>
          </a:p>
          <a:p>
            <a:r>
              <a:rPr lang="en-US" dirty="0" smtClean="0"/>
              <a:t>The vision should also include the initiation of construction of skills that are needed to create a balance for the technological progression to the future.</a:t>
            </a:r>
          </a:p>
          <a:p>
            <a:r>
              <a:rPr lang="en-US" dirty="0" smtClean="0"/>
              <a:t>The expansion of industries and education capacities has created the MENA region with an enhanced comparison between skills and jobs</a:t>
            </a:r>
            <a:endParaRPr lang="en-US" dirty="0"/>
          </a:p>
        </p:txBody>
      </p:sp>
    </p:spTree>
    <p:extLst>
      <p:ext uri="{BB962C8B-B14F-4D97-AF65-F5344CB8AC3E}">
        <p14:creationId xmlns:p14="http://schemas.microsoft.com/office/powerpoint/2010/main" val="3404548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Opportunities for public-private collaboration</a:t>
            </a:r>
          </a:p>
        </p:txBody>
      </p:sp>
      <p:sp>
        <p:nvSpPr>
          <p:cNvPr id="3" name="Content Placeholder 2"/>
          <p:cNvSpPr>
            <a:spLocks noGrp="1"/>
          </p:cNvSpPr>
          <p:nvPr>
            <p:ph idx="1"/>
          </p:nvPr>
        </p:nvSpPr>
        <p:spPr/>
        <p:txBody>
          <a:bodyPr>
            <a:normAutofit fontScale="92500" lnSpcReduction="10000"/>
          </a:bodyPr>
          <a:lstStyle/>
          <a:p>
            <a:r>
              <a:rPr lang="en-US" dirty="0" smtClean="0"/>
              <a:t>The Middle East and North Africa regions are in dire need of investments and reforms that will help strengthen the workforce today for the economy and labour market of tomorrow</a:t>
            </a:r>
          </a:p>
          <a:p>
            <a:r>
              <a:rPr lang="en-US" dirty="0" smtClean="0"/>
              <a:t> MENA’ s </a:t>
            </a:r>
            <a:r>
              <a:rPr lang="en-US" dirty="0"/>
              <a:t>public and private sectors need to work together to ensure that the talent pool is expanded and better skilled for the </a:t>
            </a:r>
            <a:r>
              <a:rPr lang="en-US" dirty="0" smtClean="0"/>
              <a:t>future</a:t>
            </a:r>
          </a:p>
          <a:p>
            <a:r>
              <a:rPr lang="en-US" dirty="0" smtClean="0"/>
              <a:t>One </a:t>
            </a:r>
            <a:r>
              <a:rPr lang="en-US" dirty="0"/>
              <a:t>key challenge for the region entails reshaping countries’ skills development agendas in line with their exposure to the jobs landscape of the </a:t>
            </a:r>
            <a:r>
              <a:rPr lang="en-US" dirty="0" smtClean="0"/>
              <a:t>future</a:t>
            </a:r>
          </a:p>
          <a:p>
            <a:r>
              <a:rPr lang="en-US" dirty="0"/>
              <a:t>Finally, countries like Morocco and Egypt have relatively low exposure but must urgently expand their ability to help their workforces adapt.</a:t>
            </a:r>
            <a:endParaRPr lang="en-US" dirty="0" smtClean="0"/>
          </a:p>
          <a:p>
            <a:endParaRPr lang="en-US" dirty="0"/>
          </a:p>
        </p:txBody>
      </p:sp>
    </p:spTree>
    <p:extLst>
      <p:ext uri="{BB962C8B-B14F-4D97-AF65-F5344CB8AC3E}">
        <p14:creationId xmlns:p14="http://schemas.microsoft.com/office/powerpoint/2010/main" val="191631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42087"/>
            <a:ext cx="9601196" cy="1214845"/>
          </a:xfrm>
        </p:spPr>
        <p:txBody>
          <a:bodyPr>
            <a:normAutofit fontScale="90000"/>
          </a:bodyPr>
          <a:lstStyle/>
          <a:p>
            <a:r>
              <a:rPr lang="en-US" dirty="0"/>
              <a:t>Figure 19: Target areas of the New Vision for Arab </a:t>
            </a:r>
            <a:r>
              <a:rPr lang="en-US" dirty="0" smtClean="0"/>
              <a:t>Employment</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764281" y="2664822"/>
            <a:ext cx="7686281" cy="3526971"/>
          </a:xfrm>
          <a:prstGeom prst="rect">
            <a:avLst/>
          </a:prstGeom>
        </p:spPr>
      </p:pic>
    </p:spTree>
    <p:extLst>
      <p:ext uri="{BB962C8B-B14F-4D97-AF65-F5344CB8AC3E}">
        <p14:creationId xmlns:p14="http://schemas.microsoft.com/office/powerpoint/2010/main" val="382547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Leopold, T. A., </a:t>
            </a:r>
            <a:r>
              <a:rPr lang="en-US" dirty="0" err="1"/>
              <a:t>Ratcheva</a:t>
            </a:r>
            <a:r>
              <a:rPr lang="en-US" dirty="0"/>
              <a:t>, V., &amp; </a:t>
            </a:r>
            <a:r>
              <a:rPr lang="en-US" dirty="0" err="1"/>
              <a:t>Zahidi</a:t>
            </a:r>
            <a:r>
              <a:rPr lang="en-US" dirty="0"/>
              <a:t>, S. (2017). The future of jobs and skills in Middle East and North Africa: Preparing the region for fourth industrial revolution. </a:t>
            </a:r>
            <a:r>
              <a:rPr lang="en-US"/>
              <a:t>In World Economic Forum.</a:t>
            </a:r>
            <a:endParaRPr lang="en-US" dirty="0"/>
          </a:p>
        </p:txBody>
      </p:sp>
    </p:spTree>
    <p:extLst>
      <p:ext uri="{BB962C8B-B14F-4D97-AF65-F5344CB8AC3E}">
        <p14:creationId xmlns:p14="http://schemas.microsoft.com/office/powerpoint/2010/main" val="300622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Over centuries the Human population has been evolving and as this happens more opportunities are being created.</a:t>
            </a:r>
          </a:p>
          <a:p>
            <a:r>
              <a:rPr lang="en-US" dirty="0" smtClean="0"/>
              <a:t>In turn this will contribute to the growth of entire region as we progress on to the future.</a:t>
            </a:r>
          </a:p>
          <a:p>
            <a:r>
              <a:rPr lang="en-US" dirty="0"/>
              <a:t> </a:t>
            </a:r>
            <a:r>
              <a:rPr lang="en-US" dirty="0" smtClean="0"/>
              <a:t>MENA is short form for Middle East and North America region.</a:t>
            </a:r>
          </a:p>
          <a:p>
            <a:r>
              <a:rPr lang="en-US" dirty="0" smtClean="0"/>
              <a:t>When focusing on the future of any aspect it is important to recognize that the young population is the main stakeholder of this concept.</a:t>
            </a:r>
          </a:p>
          <a:p>
            <a:endParaRPr lang="en-US" dirty="0"/>
          </a:p>
        </p:txBody>
      </p:sp>
    </p:spTree>
    <p:extLst>
      <p:ext uri="{BB962C8B-B14F-4D97-AF65-F5344CB8AC3E}">
        <p14:creationId xmlns:p14="http://schemas.microsoft.com/office/powerpoint/2010/main" val="143595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and North Africa</a:t>
            </a:r>
            <a:endParaRPr lang="en-US" dirty="0"/>
          </a:p>
        </p:txBody>
      </p:sp>
      <p:sp>
        <p:nvSpPr>
          <p:cNvPr id="3" name="Content Placeholder 2"/>
          <p:cNvSpPr>
            <a:spLocks noGrp="1"/>
          </p:cNvSpPr>
          <p:nvPr>
            <p:ph idx="1"/>
          </p:nvPr>
        </p:nvSpPr>
        <p:spPr/>
        <p:txBody>
          <a:bodyPr>
            <a:normAutofit fontScale="92500"/>
          </a:bodyPr>
          <a:lstStyle/>
          <a:p>
            <a:r>
              <a:rPr lang="en-US" dirty="0" smtClean="0"/>
              <a:t>In modern times the youth stand a higher chance at making significant contribution to the future than any other generation.</a:t>
            </a:r>
          </a:p>
          <a:p>
            <a:r>
              <a:rPr lang="en-US" dirty="0" smtClean="0"/>
              <a:t>The young population in these regions show great level of knowledge, focus has been shifted to the education sector.</a:t>
            </a:r>
          </a:p>
          <a:p>
            <a:r>
              <a:rPr lang="en-US" dirty="0" smtClean="0"/>
              <a:t>With this understanding therefore we take a look at the possible growth of job skills in both the Middle East and North Africa</a:t>
            </a:r>
          </a:p>
          <a:p>
            <a:r>
              <a:rPr lang="en-US" dirty="0"/>
              <a:t>The region’s population is projected to increase by more than a quarter </a:t>
            </a:r>
            <a:r>
              <a:rPr lang="en-US" dirty="0" smtClean="0"/>
              <a:t>by the year  </a:t>
            </a:r>
            <a:r>
              <a:rPr lang="en-US" dirty="0"/>
              <a:t>2030, and a significant proportion of that population will be of prime working-age</a:t>
            </a:r>
          </a:p>
        </p:txBody>
      </p:sp>
    </p:spTree>
    <p:extLst>
      <p:ext uri="{BB962C8B-B14F-4D97-AF65-F5344CB8AC3E}">
        <p14:creationId xmlns:p14="http://schemas.microsoft.com/office/powerpoint/2010/main" val="1733302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Labour </a:t>
            </a:r>
            <a:r>
              <a:rPr lang="en-US" dirty="0"/>
              <a:t>market overview</a:t>
            </a:r>
          </a:p>
        </p:txBody>
      </p:sp>
      <p:sp>
        <p:nvSpPr>
          <p:cNvPr id="3" name="Content Placeholder 2"/>
          <p:cNvSpPr>
            <a:spLocks noGrp="1"/>
          </p:cNvSpPr>
          <p:nvPr>
            <p:ph idx="1"/>
          </p:nvPr>
        </p:nvSpPr>
        <p:spPr/>
        <p:txBody>
          <a:bodyPr>
            <a:normAutofit fontScale="92500" lnSpcReduction="10000"/>
          </a:bodyPr>
          <a:lstStyle/>
          <a:p>
            <a:r>
              <a:rPr lang="en-US" dirty="0" smtClean="0"/>
              <a:t>The economy of Middle East and North Africa have been categorized into three distinct groups;</a:t>
            </a:r>
          </a:p>
          <a:p>
            <a:pPr marL="514350" indent="-514350">
              <a:buFont typeface="+mj-lt"/>
              <a:buAutoNum type="romanLcPeriod"/>
            </a:pPr>
            <a:r>
              <a:rPr lang="en-US" dirty="0" smtClean="0"/>
              <a:t>Natural Resource Rich.</a:t>
            </a:r>
          </a:p>
          <a:p>
            <a:pPr marL="514350" indent="-514350">
              <a:buFont typeface="+mj-lt"/>
              <a:buAutoNum type="romanLcPeriod"/>
            </a:pPr>
            <a:r>
              <a:rPr lang="en-US" dirty="0"/>
              <a:t>H</a:t>
            </a:r>
            <a:r>
              <a:rPr lang="en-US" dirty="0" smtClean="0"/>
              <a:t>igh-income </a:t>
            </a:r>
            <a:r>
              <a:rPr lang="en-US" dirty="0"/>
              <a:t>countries of the Gulf Cooperation Council (GCC); </a:t>
            </a:r>
            <a:r>
              <a:rPr lang="en-US" dirty="0" err="1"/>
              <a:t>labour</a:t>
            </a:r>
            <a:r>
              <a:rPr lang="en-US" dirty="0"/>
              <a:t>-abundant, </a:t>
            </a:r>
            <a:r>
              <a:rPr lang="en-US" dirty="0" smtClean="0"/>
              <a:t>middle-income </a:t>
            </a:r>
            <a:r>
              <a:rPr lang="en-US" dirty="0"/>
              <a:t>countries </a:t>
            </a:r>
            <a:r>
              <a:rPr lang="en-US" dirty="0" smtClean="0"/>
              <a:t>like Algeria and Tunisia.</a:t>
            </a:r>
          </a:p>
          <a:p>
            <a:pPr marL="514350" indent="-514350">
              <a:buFont typeface="+mj-lt"/>
              <a:buAutoNum type="romanLcPeriod"/>
            </a:pPr>
            <a:r>
              <a:rPr lang="en-US" dirty="0" smtClean="0"/>
              <a:t>The conflict-affected </a:t>
            </a:r>
            <a:r>
              <a:rPr lang="en-US" dirty="0"/>
              <a:t>countries such as Syria, Iraq and </a:t>
            </a:r>
            <a:r>
              <a:rPr lang="en-US" dirty="0" smtClean="0"/>
              <a:t>Yemen.</a:t>
            </a:r>
          </a:p>
          <a:p>
            <a:r>
              <a:rPr lang="en-US" dirty="0" smtClean="0"/>
              <a:t>The MENA region’s total labour force is mainly comes from the labour abundant and Middle- income countries.</a:t>
            </a:r>
          </a:p>
          <a:p>
            <a:endParaRPr lang="en-US" dirty="0" smtClean="0"/>
          </a:p>
          <a:p>
            <a:pPr marL="514350" indent="-514350">
              <a:buFont typeface="+mj-lt"/>
              <a:buAutoNum type="romanLcPeriod"/>
            </a:pPr>
            <a:endParaRPr lang="en-US" dirty="0"/>
          </a:p>
        </p:txBody>
      </p:sp>
    </p:spTree>
    <p:extLst>
      <p:ext uri="{BB962C8B-B14F-4D97-AF65-F5344CB8AC3E}">
        <p14:creationId xmlns:p14="http://schemas.microsoft.com/office/powerpoint/2010/main" val="2393389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Labour market overview</a:t>
            </a:r>
          </a:p>
        </p:txBody>
      </p:sp>
      <p:sp>
        <p:nvSpPr>
          <p:cNvPr id="3" name="Content Placeholder 2"/>
          <p:cNvSpPr>
            <a:spLocks noGrp="1"/>
          </p:cNvSpPr>
          <p:nvPr>
            <p:ph idx="1"/>
          </p:nvPr>
        </p:nvSpPr>
        <p:spPr/>
        <p:txBody>
          <a:bodyPr>
            <a:normAutofit lnSpcReduction="10000"/>
          </a:bodyPr>
          <a:lstStyle/>
          <a:p>
            <a:r>
              <a:rPr lang="en-US" dirty="0" smtClean="0"/>
              <a:t>We further take a look at the characteristics of employment, one significant feature is the prevalence of the job informality sector.</a:t>
            </a:r>
          </a:p>
          <a:p>
            <a:r>
              <a:rPr lang="en-US" dirty="0"/>
              <a:t>75% of recent labour market </a:t>
            </a:r>
            <a:r>
              <a:rPr lang="en-US" dirty="0" smtClean="0"/>
              <a:t>entries </a:t>
            </a:r>
            <a:r>
              <a:rPr lang="en-US" dirty="0"/>
              <a:t>in Egypt are estimated to be employed in the informal </a:t>
            </a:r>
            <a:r>
              <a:rPr lang="en-US" dirty="0" smtClean="0"/>
              <a:t>sector.</a:t>
            </a:r>
          </a:p>
          <a:p>
            <a:r>
              <a:rPr lang="en-US" dirty="0" smtClean="0"/>
              <a:t>Self-employment, agriculture and unregistered firms contribute to over 30% of the job market in these areas</a:t>
            </a:r>
          </a:p>
          <a:p>
            <a:r>
              <a:rPr lang="en-US" dirty="0" smtClean="0"/>
              <a:t>The regions have also been known to associate with a large portion of migrants and expatriate labour force.</a:t>
            </a:r>
            <a:endParaRPr lang="en-US" dirty="0"/>
          </a:p>
        </p:txBody>
      </p:sp>
    </p:spTree>
    <p:extLst>
      <p:ext uri="{BB962C8B-B14F-4D97-AF65-F5344CB8AC3E}">
        <p14:creationId xmlns:p14="http://schemas.microsoft.com/office/powerpoint/2010/main" val="370851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skills across generations</a:t>
            </a:r>
          </a:p>
        </p:txBody>
      </p:sp>
      <p:sp>
        <p:nvSpPr>
          <p:cNvPr id="3" name="Content Placeholder 2"/>
          <p:cNvSpPr>
            <a:spLocks noGrp="1"/>
          </p:cNvSpPr>
          <p:nvPr>
            <p:ph idx="1"/>
          </p:nvPr>
        </p:nvSpPr>
        <p:spPr/>
        <p:txBody>
          <a:bodyPr>
            <a:normAutofit lnSpcReduction="10000"/>
          </a:bodyPr>
          <a:lstStyle/>
          <a:p>
            <a:r>
              <a:rPr lang="en-US" dirty="0"/>
              <a:t>The MENA region has made significant improvements in expanding the reach of its education system over several </a:t>
            </a:r>
            <a:r>
              <a:rPr lang="en-US" dirty="0" smtClean="0"/>
              <a:t>decades.</a:t>
            </a:r>
          </a:p>
          <a:p>
            <a:r>
              <a:rPr lang="en-US" dirty="0"/>
              <a:t>In Bahrain, Saudi Arabia and Egypt, the pool of working-age adults holding tertiary qualifications </a:t>
            </a:r>
            <a:r>
              <a:rPr lang="en-US" dirty="0" smtClean="0"/>
              <a:t>is approximated to be near the </a:t>
            </a:r>
            <a:r>
              <a:rPr lang="en-US" dirty="0"/>
              <a:t>global average </a:t>
            </a:r>
            <a:r>
              <a:rPr lang="en-US" dirty="0" smtClean="0"/>
              <a:t>which is 17%.</a:t>
            </a:r>
          </a:p>
          <a:p>
            <a:r>
              <a:rPr lang="en-US" dirty="0"/>
              <a:t> In Jordan, a lesser proportion of the working-age population holds tertiary </a:t>
            </a:r>
            <a:r>
              <a:rPr lang="en-US" dirty="0" smtClean="0"/>
              <a:t>degrees</a:t>
            </a:r>
          </a:p>
          <a:p>
            <a:r>
              <a:rPr lang="en-US" dirty="0" smtClean="0"/>
              <a:t>The country has therefore achieved universal basic education.</a:t>
            </a:r>
            <a:endParaRPr lang="en-US" dirty="0"/>
          </a:p>
        </p:txBody>
      </p:sp>
    </p:spTree>
    <p:extLst>
      <p:ext uri="{BB962C8B-B14F-4D97-AF65-F5344CB8AC3E}">
        <p14:creationId xmlns:p14="http://schemas.microsoft.com/office/powerpoint/2010/main" val="740993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skills across generations</a:t>
            </a:r>
          </a:p>
        </p:txBody>
      </p:sp>
      <p:sp>
        <p:nvSpPr>
          <p:cNvPr id="3" name="Content Placeholder 2"/>
          <p:cNvSpPr>
            <a:spLocks noGrp="1"/>
          </p:cNvSpPr>
          <p:nvPr>
            <p:ph idx="1"/>
          </p:nvPr>
        </p:nvSpPr>
        <p:spPr/>
        <p:txBody>
          <a:bodyPr>
            <a:normAutofit lnSpcReduction="10000"/>
          </a:bodyPr>
          <a:lstStyle/>
          <a:p>
            <a:r>
              <a:rPr lang="en-US" dirty="0" smtClean="0"/>
              <a:t>A </a:t>
            </a:r>
            <a:r>
              <a:rPr lang="en-US" dirty="0"/>
              <a:t>group of conflict-affected and low-income MENA countries face more fundamental challenges in developing their human capital through education. </a:t>
            </a:r>
            <a:endParaRPr lang="en-US" dirty="0" smtClean="0"/>
          </a:p>
          <a:p>
            <a:r>
              <a:rPr lang="en-US" dirty="0" smtClean="0"/>
              <a:t>Sudan and Yemen account for a third of drop out children in the region.</a:t>
            </a:r>
          </a:p>
          <a:p>
            <a:r>
              <a:rPr lang="en-US" dirty="0" smtClean="0"/>
              <a:t>There also exists a large </a:t>
            </a:r>
            <a:r>
              <a:rPr lang="en-US" dirty="0"/>
              <a:t>gender </a:t>
            </a:r>
            <a:r>
              <a:rPr lang="en-US" dirty="0" smtClean="0"/>
              <a:t>gap in the education sector that further contributes </a:t>
            </a:r>
            <a:r>
              <a:rPr lang="en-US" dirty="0"/>
              <a:t>to this </a:t>
            </a:r>
            <a:r>
              <a:rPr lang="en-US" dirty="0" smtClean="0"/>
              <a:t>pattern.</a:t>
            </a:r>
          </a:p>
          <a:p>
            <a:r>
              <a:rPr lang="en-US" dirty="0"/>
              <a:t>Across the Middle East and North Africa region a number of countries have improved the educational attainment of their younger generations at notable rates </a:t>
            </a:r>
          </a:p>
        </p:txBody>
      </p:sp>
    </p:spTree>
    <p:extLst>
      <p:ext uri="{BB962C8B-B14F-4D97-AF65-F5344CB8AC3E}">
        <p14:creationId xmlns:p14="http://schemas.microsoft.com/office/powerpoint/2010/main" val="251876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7: Formal qualifications held by MENA's core working-age (25–54) population</a:t>
            </a:r>
          </a:p>
        </p:txBody>
      </p:sp>
      <p:pic>
        <p:nvPicPr>
          <p:cNvPr id="4" name="Content Placeholder 3"/>
          <p:cNvPicPr>
            <a:picLocks noGrp="1" noChangeAspect="1"/>
          </p:cNvPicPr>
          <p:nvPr>
            <p:ph idx="1"/>
          </p:nvPr>
        </p:nvPicPr>
        <p:blipFill>
          <a:blip r:embed="rId2"/>
          <a:stretch>
            <a:fillRect/>
          </a:stretch>
        </p:blipFill>
        <p:spPr>
          <a:xfrm>
            <a:off x="1476103" y="2441015"/>
            <a:ext cx="9222377" cy="3763842"/>
          </a:xfrm>
          <a:prstGeom prst="rect">
            <a:avLst/>
          </a:prstGeom>
        </p:spPr>
      </p:pic>
    </p:spTree>
    <p:extLst>
      <p:ext uri="{BB962C8B-B14F-4D97-AF65-F5344CB8AC3E}">
        <p14:creationId xmlns:p14="http://schemas.microsoft.com/office/powerpoint/2010/main" val="168338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10: Distribution of fields of study among MENA's tertiary-educated workforce </a:t>
            </a:r>
          </a:p>
        </p:txBody>
      </p:sp>
      <p:pic>
        <p:nvPicPr>
          <p:cNvPr id="4" name="Content Placeholder 3"/>
          <p:cNvPicPr>
            <a:picLocks noGrp="1" noChangeAspect="1"/>
          </p:cNvPicPr>
          <p:nvPr>
            <p:ph idx="1"/>
          </p:nvPr>
        </p:nvPicPr>
        <p:blipFill>
          <a:blip r:embed="rId2"/>
          <a:stretch>
            <a:fillRect/>
          </a:stretch>
        </p:blipFill>
        <p:spPr>
          <a:xfrm>
            <a:off x="1436914" y="2547516"/>
            <a:ext cx="8739052" cy="3526713"/>
          </a:xfrm>
          <a:prstGeom prst="rect">
            <a:avLst/>
          </a:prstGeom>
        </p:spPr>
      </p:pic>
    </p:spTree>
    <p:extLst>
      <p:ext uri="{BB962C8B-B14F-4D97-AF65-F5344CB8AC3E}">
        <p14:creationId xmlns:p14="http://schemas.microsoft.com/office/powerpoint/2010/main" val="3201803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TotalTime>
  <Words>901</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The Future of Jobs and Skills in the Middle East and North Africa</vt:lpstr>
      <vt:lpstr>INTRODUCTION</vt:lpstr>
      <vt:lpstr>Middle East and North Africa</vt:lpstr>
      <vt:lpstr>Labour market overview</vt:lpstr>
      <vt:lpstr>Labour market overview</vt:lpstr>
      <vt:lpstr>Education and skills across generations</vt:lpstr>
      <vt:lpstr>Education and skills across generations</vt:lpstr>
      <vt:lpstr>Figure 7: Formal qualifications held by MENA's core working-age (25–54) population</vt:lpstr>
      <vt:lpstr>Figure 10: Distribution of fields of study among MENA's tertiary-educated workforce </vt:lpstr>
      <vt:lpstr>The future of jobs </vt:lpstr>
      <vt:lpstr>Future-ready strategies</vt:lpstr>
      <vt:lpstr>Opportunities for public-private collaboration</vt:lpstr>
      <vt:lpstr>Figure 19: Target areas of the New Vision for Arab Employment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Jobs and Skills in the Middle East and North Africa</dc:title>
  <dc:creator>waithuki</dc:creator>
  <cp:lastModifiedBy>waithuki</cp:lastModifiedBy>
  <cp:revision>14</cp:revision>
  <dcterms:created xsi:type="dcterms:W3CDTF">2021-06-07T13:02:10Z</dcterms:created>
  <dcterms:modified xsi:type="dcterms:W3CDTF">2021-06-07T15:18:46Z</dcterms:modified>
</cp:coreProperties>
</file>